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9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0" r:id="rId8"/>
    <p:sldId id="25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7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23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6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84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38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9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5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6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67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68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19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3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89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4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7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756C25-9A7C-4543-99A9-CD88D304300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CF4AD6-8455-4CD8-BFBF-5D2A44910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0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28C187-385D-4DA3-A3BE-F4DE4BEFF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749287"/>
            <a:ext cx="6745356" cy="3617843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sz="4000" dirty="0"/>
              <a:t>I.C.S. GUIDO MONACO </a:t>
            </a:r>
            <a:br>
              <a:rPr lang="it-IT" sz="4000" dirty="0"/>
            </a:br>
            <a:r>
              <a:rPr lang="it-IT" sz="4000" dirty="0"/>
              <a:t>RELAZIONE FINALE COORDINAMENTO “COMUNICAZIONE NELLE LINGUE STRANIERE”</a:t>
            </a:r>
            <a:br>
              <a:rPr lang="it-IT" sz="4000" dirty="0"/>
            </a:br>
            <a:r>
              <a:rPr lang="it-IT" sz="4000" dirty="0"/>
              <a:t>F.S. FLORA NARDONE</a:t>
            </a:r>
            <a:br>
              <a:rPr lang="it-IT" sz="4000" dirty="0"/>
            </a:br>
            <a:r>
              <a:rPr lang="it-IT" sz="4000" dirty="0" err="1"/>
              <a:t>a.s.</a:t>
            </a:r>
            <a:r>
              <a:rPr lang="it-IT" sz="4000" dirty="0"/>
              <a:t> 2021-22</a:t>
            </a:r>
          </a:p>
        </p:txBody>
      </p:sp>
    </p:spTree>
    <p:extLst>
      <p:ext uri="{BB962C8B-B14F-4D97-AF65-F5344CB8AC3E}">
        <p14:creationId xmlns:p14="http://schemas.microsoft.com/office/powerpoint/2010/main" val="353454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C7139F-F435-43F3-9F99-4540CEF5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OBIETTIVI SETTEMBRE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DDAF677A-923E-416F-B185-3C1AD091F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700380"/>
              </p:ext>
            </p:extLst>
          </p:nvPr>
        </p:nvGraphicFramePr>
        <p:xfrm>
          <a:off x="662610" y="1974575"/>
          <a:ext cx="10800520" cy="4094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728">
                  <a:extLst>
                    <a:ext uri="{9D8B030D-6E8A-4147-A177-3AD203B41FA5}">
                      <a16:colId xmlns:a16="http://schemas.microsoft.com/office/drawing/2014/main" val="942392420"/>
                    </a:ext>
                  </a:extLst>
                </a:gridCol>
                <a:gridCol w="7339792">
                  <a:extLst>
                    <a:ext uri="{9D8B030D-6E8A-4147-A177-3AD203B41FA5}">
                      <a16:colId xmlns:a16="http://schemas.microsoft.com/office/drawing/2014/main" val="473009148"/>
                    </a:ext>
                  </a:extLst>
                </a:gridCol>
              </a:tblGrid>
              <a:tr h="8066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MACROAREE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485670"/>
                  </a:ext>
                </a:extLst>
              </a:tr>
              <a:tr h="10563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MADRELINGUA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Organizzare moduli di intervento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/>
                        <a:t>di docenti madrelingua nelle scuole</a:t>
                      </a:r>
                      <a:r>
                        <a:rPr lang="it-IT" baseline="0" dirty="0"/>
                        <a:t> primarie e secondarie.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24473"/>
                  </a:ext>
                </a:extLst>
              </a:tr>
              <a:tr h="1300095">
                <a:tc>
                  <a:txBody>
                    <a:bodyPr/>
                    <a:lstStyle/>
                    <a:p>
                      <a:r>
                        <a:rPr lang="it-IT" dirty="0"/>
                        <a:t>CLIL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Pianificare progetti</a:t>
                      </a:r>
                      <a:r>
                        <a:rPr lang="it-IT" baseline="0" dirty="0"/>
                        <a:t> CLIL nelle classi 4 e 5 della scuola primaria e nelle classi I-II-III della scuola secondaria.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08738"/>
                  </a:ext>
                </a:extLst>
              </a:tr>
              <a:tr h="931828">
                <a:tc>
                  <a:txBody>
                    <a:bodyPr/>
                    <a:lstStyle/>
                    <a:p>
                      <a:r>
                        <a:rPr lang="it-IT" dirty="0"/>
                        <a:t>PERCORSO L2</a:t>
                      </a:r>
                    </a:p>
                    <a:p>
                      <a:r>
                        <a:rPr lang="it-IT" dirty="0"/>
                        <a:t>INFANZIA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Predisporre interventi di docenti interni abilitati nella lingua inglese nei plessi dell’Istituto.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1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37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C31EBA22-5ABB-429D-B867-A11D430C6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480755"/>
              </p:ext>
            </p:extLst>
          </p:nvPr>
        </p:nvGraphicFramePr>
        <p:xfrm>
          <a:off x="728869" y="463826"/>
          <a:ext cx="11052313" cy="623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525">
                  <a:extLst>
                    <a:ext uri="{9D8B030D-6E8A-4147-A177-3AD203B41FA5}">
                      <a16:colId xmlns:a16="http://schemas.microsoft.com/office/drawing/2014/main" val="1472223999"/>
                    </a:ext>
                  </a:extLst>
                </a:gridCol>
                <a:gridCol w="7902788">
                  <a:extLst>
                    <a:ext uri="{9D8B030D-6E8A-4147-A177-3AD203B41FA5}">
                      <a16:colId xmlns:a16="http://schemas.microsoft.com/office/drawing/2014/main" val="378100669"/>
                    </a:ext>
                  </a:extLst>
                </a:gridCol>
              </a:tblGrid>
              <a:tr h="6288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MACROAREE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ESITI RAGGIUNTI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369032"/>
                  </a:ext>
                </a:extLst>
              </a:tr>
              <a:tr h="19545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MADRELINGUA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In tutte le classi delle scuole Primarie e Secondarie sono state condotte lezioni con gli specialisti madrelingua: ogni classe ha potuto</a:t>
                      </a:r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avvalersi di lezioni </a:t>
                      </a:r>
                      <a:r>
                        <a:rPr lang="it-IT" sz="1800" dirty="0"/>
                        <a:t>in lingua inglese, durante le quali sono stati affrontati argomenti nuovi o sono stati consolidati altri già conosciuti.</a:t>
                      </a:r>
                      <a:r>
                        <a:rPr lang="it-IT" baseline="0" dirty="0"/>
                        <a:t> (più di trecento ore di lezioni in lingua).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baseline="0" dirty="0"/>
                        <a:t>PON SCUOLA SECONDARIA «A WINDOW ON THE WORLD», classe  1A</a:t>
                      </a:r>
                      <a:endParaRPr lang="it-IT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99476"/>
                  </a:ext>
                </a:extLst>
              </a:tr>
              <a:tr h="1396633">
                <a:tc>
                  <a:txBody>
                    <a:bodyPr/>
                    <a:lstStyle/>
                    <a:p>
                      <a:r>
                        <a:rPr lang="it-IT" dirty="0"/>
                        <a:t>PERCORSO L2</a:t>
                      </a:r>
                    </a:p>
                    <a:p>
                      <a:r>
                        <a:rPr lang="it-IT" dirty="0"/>
                        <a:t>INFANZIA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Nelle sezioni del nostro Istituto sono stati attivati i percorsi di lingua inglese dal mese di novembre a maggio. In alcune scuole dell’Infanzia sono intervenuti docenti esterni al plesso, negli altri gli insegnanti della sezione o del plesso hanno provveduto a condurre le lezioni secondo il protocollo d’Istituto.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861690"/>
                  </a:ext>
                </a:extLst>
              </a:tr>
              <a:tr h="2182239">
                <a:tc>
                  <a:txBody>
                    <a:bodyPr/>
                    <a:lstStyle/>
                    <a:p>
                      <a:r>
                        <a:rPr lang="it-IT" dirty="0"/>
                        <a:t>CLIL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I progetti CLIL sono stati sviluppati e portati a termine in tutte le classi IV e V della scuola Primaria. Quest’anno, nella scuola Secondaria, i progetti non stati attuati in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modo strutturato, ma durante le lezioni con l’insegnante madrelingua sono state attivate molte «pillole» (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</a:rPr>
                        <a:t>shower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) di CLIL (vita quotidiana, linguaggio dei segni, mappe geografiche, aforismi, matrimonio in Inghilterra,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</a:rPr>
                        <a:t>ecc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…)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baseline="0" dirty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it-IT" u="none" baseline="0" dirty="0"/>
                        <a:t>no stati realizzati </a:t>
                      </a:r>
                      <a:r>
                        <a:rPr lang="it-IT" baseline="0" dirty="0"/>
                        <a:t>progetti di scienze, geografia, storia, arte e geometria, rispetto del pianeta, i diritti dell’Infanzia, bullismo, Regno Unito, ecc..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3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5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D46691E4-F6D2-44B8-AAE0-2C7824DBCF08}"/>
              </a:ext>
            </a:extLst>
          </p:cNvPr>
          <p:cNvSpPr/>
          <p:nvPr/>
        </p:nvSpPr>
        <p:spPr>
          <a:xfrm>
            <a:off x="4862945" y="2854036"/>
            <a:ext cx="2757055" cy="14131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/>
              <a:t>CLIL</a:t>
            </a:r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D983B68D-0041-4880-95F4-10BB057ACE01}"/>
              </a:ext>
            </a:extLst>
          </p:cNvPr>
          <p:cNvSpPr/>
          <p:nvPr/>
        </p:nvSpPr>
        <p:spPr>
          <a:xfrm rot="1658392">
            <a:off x="4528900" y="2220260"/>
            <a:ext cx="1002933" cy="743547"/>
          </a:xfrm>
          <a:prstGeom prst="leftArrow">
            <a:avLst>
              <a:gd name="adj1" fmla="val 335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96601E0-98BC-45F3-95C8-FDA0F46DE253}"/>
              </a:ext>
            </a:extLst>
          </p:cNvPr>
          <p:cNvSpPr/>
          <p:nvPr/>
        </p:nvSpPr>
        <p:spPr>
          <a:xfrm>
            <a:off x="622692" y="943987"/>
            <a:ext cx="3808108" cy="4411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7018160-6391-49A8-9A9A-FD213B8CFAEA}"/>
              </a:ext>
            </a:extLst>
          </p:cNvPr>
          <p:cNvSpPr txBox="1"/>
          <p:nvPr/>
        </p:nvSpPr>
        <p:spPr>
          <a:xfrm>
            <a:off x="955965" y="1108364"/>
            <a:ext cx="36160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RUOLO DEL CLIL NELL’ATTUALE PROPOSTA EUROPEA MULTILINGUE ? </a:t>
            </a:r>
            <a:r>
              <a:rPr lang="it-IT" dirty="0">
                <a:solidFill>
                  <a:srgbClr val="FF0000"/>
                </a:solidFill>
              </a:rPr>
              <a:t>APPROCCIO GLOBALE NELL’INSEGNAMENTO </a:t>
            </a:r>
            <a:r>
              <a:rPr lang="it-IT" dirty="0"/>
              <a:t>DELLE LINGUE: GRUPPO DI INSEGNANTI CHE CONVERGONO NELLA PREPARAZIONE DI LINGUA E TEMATICHE DA TRATTARE INSIEME.CLIL QUOTATO AL 100% ALL’INTERNO DI NUOVA FORMULA PEDAGOGICA E DIDATTICA CHE IL CONSIGIO D’EUROPA PROPONE.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A70E2CA-0489-4ECA-A5A5-8F0B2675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31456">
            <a:off x="7189337" y="3901487"/>
            <a:ext cx="861326" cy="881673"/>
          </a:xfrm>
          <a:prstGeom prst="rect">
            <a:avLst/>
          </a:prstGeom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45FB36E-B6F1-441C-913D-0B04FA17C6CE}"/>
              </a:ext>
            </a:extLst>
          </p:cNvPr>
          <p:cNvSpPr/>
          <p:nvPr/>
        </p:nvSpPr>
        <p:spPr>
          <a:xfrm>
            <a:off x="8146352" y="775855"/>
            <a:ext cx="3186666" cy="4100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ABC6D44-F5A2-4941-B5C7-DAD58A110DA0}"/>
              </a:ext>
            </a:extLst>
          </p:cNvPr>
          <p:cNvSpPr txBox="1"/>
          <p:nvPr/>
        </p:nvSpPr>
        <p:spPr>
          <a:xfrm>
            <a:off x="8193748" y="1108364"/>
            <a:ext cx="30006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RACCOMANDAZIONE DEL CONSIGLIO D’EUROPA SU UN APPROCCIO GLOBALE ALL’INSEGNAMENTO A ALL’APPRENDIMENTO DELLE LINGUE (22 MAGGIO 2019) PROMUOVE </a:t>
            </a:r>
            <a:r>
              <a:rPr lang="it-IT" dirty="0">
                <a:solidFill>
                  <a:srgbClr val="FF0000"/>
                </a:solidFill>
              </a:rPr>
              <a:t>L’APPRENDIMENTO DELLE LINGUE SECONDO UNA DIMENSIONE OLISTICA.</a:t>
            </a:r>
          </a:p>
        </p:txBody>
      </p:sp>
    </p:spTree>
    <p:extLst>
      <p:ext uri="{BB962C8B-B14F-4D97-AF65-F5344CB8AC3E}">
        <p14:creationId xmlns:p14="http://schemas.microsoft.com/office/powerpoint/2010/main" val="158875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E676D39-DB89-4764-AF2C-387E37A56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9040" y="2643602"/>
            <a:ext cx="2773920" cy="143268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996E2B-D6BF-48EC-BB54-C5279514C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20" y="2407609"/>
            <a:ext cx="1018120" cy="768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5D6ED8-603F-44E2-A461-D1FF74EA7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26749">
            <a:off x="7564992" y="2657151"/>
            <a:ext cx="918872" cy="693281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5B65573-D175-4568-B22F-C9F1F2B3A3FF}"/>
              </a:ext>
            </a:extLst>
          </p:cNvPr>
          <p:cNvSpPr/>
          <p:nvPr/>
        </p:nvSpPr>
        <p:spPr>
          <a:xfrm>
            <a:off x="983672" y="665019"/>
            <a:ext cx="2646219" cy="518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9371372-B72E-4700-A417-A22DA7B452A5}"/>
              </a:ext>
            </a:extLst>
          </p:cNvPr>
          <p:cNvSpPr/>
          <p:nvPr/>
        </p:nvSpPr>
        <p:spPr>
          <a:xfrm>
            <a:off x="8501080" y="1011382"/>
            <a:ext cx="2887356" cy="41286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B15319-4E4E-43D2-9E70-1F02B5904D18}"/>
              </a:ext>
            </a:extLst>
          </p:cNvPr>
          <p:cNvSpPr txBox="1"/>
          <p:nvPr/>
        </p:nvSpPr>
        <p:spPr>
          <a:xfrm>
            <a:off x="8741629" y="1310083"/>
            <a:ext cx="2466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BISOGNA FARE RIFERIMENTO ALLE </a:t>
            </a:r>
            <a:r>
              <a:rPr lang="it-IT" dirty="0">
                <a:solidFill>
                  <a:srgbClr val="FF0000"/>
                </a:solidFill>
              </a:rPr>
              <a:t>COMPETENZE FONDAMENTALI PER UNA CITTADINANZA GLOBALE </a:t>
            </a:r>
            <a:r>
              <a:rPr lang="it-IT" dirty="0"/>
              <a:t>(GLOBAL COMPETENCIES DEFINED BY PISA) CHE SONO:</a:t>
            </a:r>
          </a:p>
          <a:p>
            <a:r>
              <a:rPr lang="it-IT" dirty="0"/>
              <a:t>CRITICAL THINKING</a:t>
            </a:r>
          </a:p>
          <a:p>
            <a:r>
              <a:rPr lang="it-IT" dirty="0"/>
              <a:t>COMMUNICATION</a:t>
            </a:r>
          </a:p>
          <a:p>
            <a:r>
              <a:rPr lang="it-IT" dirty="0"/>
              <a:t>COLLABORATION</a:t>
            </a:r>
          </a:p>
          <a:p>
            <a:r>
              <a:rPr lang="it-IT" dirty="0"/>
              <a:t>CREATIVITY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B1D851-5C29-4742-AC66-71BA97972596}"/>
              </a:ext>
            </a:extLst>
          </p:cNvPr>
          <p:cNvSpPr txBox="1"/>
          <p:nvPr/>
        </p:nvSpPr>
        <p:spPr>
          <a:xfrm>
            <a:off x="910854" y="900546"/>
            <a:ext cx="2719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FRAMEWORK 4 C: CONTENT, COGNITION, CULTURE AND COMMUNICATION NON PUO’ PIU’ BASTARE, </a:t>
            </a:r>
            <a:r>
              <a:rPr lang="it-IT" dirty="0">
                <a:solidFill>
                  <a:srgbClr val="FF0000"/>
                </a:solidFill>
              </a:rPr>
              <a:t>MA DARE PIU’ IMPORTANZA A CREATIVE THINKING, CREATIVITY, COLLABORATION  </a:t>
            </a:r>
            <a:r>
              <a:rPr lang="it-IT" dirty="0"/>
              <a:t>E USO DEL COMPUTER PER UNA MAGGIORE CONSAPEVOLEZZA LINGUISTICA.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138D8ED-C5A9-4523-956E-879A53ED3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23599">
            <a:off x="6375030" y="3993963"/>
            <a:ext cx="648412" cy="489221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979CA209-50DC-47FB-97D0-8AA4E9303EE8}"/>
              </a:ext>
            </a:extLst>
          </p:cNvPr>
          <p:cNvSpPr/>
          <p:nvPr/>
        </p:nvSpPr>
        <p:spPr>
          <a:xfrm>
            <a:off x="4709040" y="4593574"/>
            <a:ext cx="3792039" cy="1674179"/>
          </a:xfrm>
          <a:prstGeom prst="roundRect">
            <a:avLst>
              <a:gd name="adj" fmla="val 138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t-IT" dirty="0"/>
              <a:t>NEI PROSSIMI MESI IL MINISTERO DOVREBBE ATTUARE NORMATIVE PER ALLARGARE IL FRAMEWORK DELLE 4C.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3DD52F5-6A9F-47CA-AEEA-E6EE6951E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19620">
            <a:off x="5548746" y="2226543"/>
            <a:ext cx="417657" cy="315119"/>
          </a:xfrm>
          <a:prstGeom prst="rect">
            <a:avLst/>
          </a:prstGeom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217916D-7D9B-4B86-A868-FFE4882E62F8}"/>
              </a:ext>
            </a:extLst>
          </p:cNvPr>
          <p:cNvSpPr/>
          <p:nvPr/>
        </p:nvSpPr>
        <p:spPr>
          <a:xfrm>
            <a:off x="4346714" y="900545"/>
            <a:ext cx="3829878" cy="1224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B9D222D-CC8C-48B0-B5B8-B39EB02E924F}"/>
              </a:ext>
            </a:extLst>
          </p:cNvPr>
          <p:cNvSpPr txBox="1"/>
          <p:nvPr/>
        </p:nvSpPr>
        <p:spPr>
          <a:xfrm>
            <a:off x="4346715" y="1007165"/>
            <a:ext cx="364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WORLD CLIL 2022 </a:t>
            </a:r>
          </a:p>
          <a:p>
            <a:r>
              <a:rPr lang="it-IT" dirty="0"/>
              <a:t>7-8 LUGLIO2022 NETHERLANDS: SHARING CLASSROOMS, SHARING WORLDS</a:t>
            </a:r>
          </a:p>
        </p:txBody>
      </p:sp>
    </p:spTree>
    <p:extLst>
      <p:ext uri="{BB962C8B-B14F-4D97-AF65-F5344CB8AC3E}">
        <p14:creationId xmlns:p14="http://schemas.microsoft.com/office/powerpoint/2010/main" val="332860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435F29E-56C3-46AA-90C6-228111F97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6677" y="3105090"/>
            <a:ext cx="798645" cy="646232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A590C730-A2F3-4AE0-8428-A7E2A73CC4DB}"/>
              </a:ext>
            </a:extLst>
          </p:cNvPr>
          <p:cNvSpPr/>
          <p:nvPr/>
        </p:nvSpPr>
        <p:spPr>
          <a:xfrm>
            <a:off x="3790121" y="1908314"/>
            <a:ext cx="5141844" cy="29022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accent2"/>
                </a:solidFill>
              </a:rPr>
              <a:t>PLURILINGUISMO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8CD9147-34A0-4257-84AD-4240E2FF5BEB}"/>
              </a:ext>
            </a:extLst>
          </p:cNvPr>
          <p:cNvSpPr/>
          <p:nvPr/>
        </p:nvSpPr>
        <p:spPr>
          <a:xfrm>
            <a:off x="1295401" y="980661"/>
            <a:ext cx="2226364" cy="48952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UNIVERSITA’ DI SIENA: L’ALTROPARLANTE,</a:t>
            </a:r>
            <a:r>
              <a:rPr lang="it-IT" dirty="0"/>
              <a:t>PROGETTI PILOTA CONDOTTI DA </a:t>
            </a:r>
            <a:r>
              <a:rPr lang="it-IT" dirty="0">
                <a:solidFill>
                  <a:srgbClr val="FF0000"/>
                </a:solidFill>
              </a:rPr>
              <a:t>UNISTRASI</a:t>
            </a:r>
            <a:r>
              <a:rPr lang="it-IT" dirty="0"/>
              <a:t> IN ALCUNE SCUOLE CON UN ALTO NUMERO DI RAGAZZI STRANIERI.</a:t>
            </a: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C3DA6BC8-8649-495F-90E8-1B65A0D4FCE9}"/>
              </a:ext>
            </a:extLst>
          </p:cNvPr>
          <p:cNvSpPr/>
          <p:nvPr/>
        </p:nvSpPr>
        <p:spPr>
          <a:xfrm rot="1551413">
            <a:off x="3618147" y="1878114"/>
            <a:ext cx="787850" cy="6228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1CDE39D-1C59-44FF-AC95-6717CA2D78D7}"/>
              </a:ext>
            </a:extLst>
          </p:cNvPr>
          <p:cNvSpPr/>
          <p:nvPr/>
        </p:nvSpPr>
        <p:spPr>
          <a:xfrm>
            <a:off x="9149285" y="636105"/>
            <a:ext cx="2226364" cy="54466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C4C61E9-DB91-43F4-90A1-20243971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05885">
            <a:off x="8243433" y="1805974"/>
            <a:ext cx="798645" cy="64623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A846FF-3FE1-4199-9F43-C935E14A7ED9}"/>
              </a:ext>
            </a:extLst>
          </p:cNvPr>
          <p:cNvSpPr txBox="1"/>
          <p:nvPr/>
        </p:nvSpPr>
        <p:spPr>
          <a:xfrm>
            <a:off x="9149285" y="954158"/>
            <a:ext cx="21813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ALCUNI ESPERIMENTI VENGONO PROPOSTI NELLE CLASSI SECODO L’</a:t>
            </a:r>
            <a:r>
              <a:rPr lang="it-IT" dirty="0">
                <a:solidFill>
                  <a:srgbClr val="FF0000"/>
                </a:solidFill>
              </a:rPr>
              <a:t>HLD</a:t>
            </a:r>
            <a:r>
              <a:rPr lang="it-IT" dirty="0"/>
              <a:t>; AD ES. ALL’INTERNO DI UNA STORIA, SI PUO’ CHIAMARE UNO DEI PROTAGONISTI IN UN’ALTRA LINGUA, OPPURE STABILIRE LA SETTIMANA DEL RUMENO, DEL POLACCO,, ECC…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D9C1B0D-600E-4FB3-B6CB-EDE2ECB8C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74273">
            <a:off x="4740849" y="4702982"/>
            <a:ext cx="626373" cy="506836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EB0ED47-A4D7-4E94-BB95-9AEA0986B860}"/>
              </a:ext>
            </a:extLst>
          </p:cNvPr>
          <p:cNvSpPr/>
          <p:nvPr/>
        </p:nvSpPr>
        <p:spPr>
          <a:xfrm>
            <a:off x="4012072" y="5102261"/>
            <a:ext cx="2083928" cy="108650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PTL</a:t>
            </a:r>
            <a:r>
              <a:rPr lang="it-IT" dirty="0"/>
              <a:t>: PROGETTI PILOTA PRESSO LE SCUOLE SECONDARIE.</a:t>
            </a:r>
          </a:p>
        </p:txBody>
      </p:sp>
    </p:spTree>
    <p:extLst>
      <p:ext uri="{BB962C8B-B14F-4D97-AF65-F5344CB8AC3E}">
        <p14:creationId xmlns:p14="http://schemas.microsoft.com/office/powerpoint/2010/main" val="373580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E892C8-6307-4D2A-AB7A-8406F1B7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Altre azioni promosse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4449C-8311-49F5-BE9B-3902DE6F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25148"/>
            <a:ext cx="10906539" cy="3657600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Continuità tra la scuola primaria e secondaria: </a:t>
            </a:r>
            <a:r>
              <a:rPr lang="it-IT" dirty="0"/>
              <a:t>in occasione della ridefinizione degli obiettivi di apprendimento della Scuola Primaria, l’insegnante d’inglese della Scuola Secondaria ha partecipato ad alcuni incontri con le colleghe per stabilire una continuità tra i due ordini di scuola.		</a:t>
            </a:r>
          </a:p>
          <a:p>
            <a:r>
              <a:rPr lang="it-IT" b="1" dirty="0"/>
              <a:t>Reading</a:t>
            </a:r>
            <a:r>
              <a:rPr lang="it-IT" dirty="0"/>
              <a:t>: a seguito di un mini seminario per il consolidamento della competenza della lettura tenutosi nel 2020, le insegnanti della scuola primaria hanno condotto un autoaggiornamento, definendo alcune linee guida e gli obiettivi da per raggiungere. L’incontro finale ha avuto luogo il 24 maggio dove le insegnanti si sono scambiate impressioni, modalità didattiche e dati sui lavori svolti in classe. </a:t>
            </a:r>
          </a:p>
          <a:p>
            <a:r>
              <a:rPr lang="it-IT" b="1" dirty="0"/>
              <a:t>Storytelling</a:t>
            </a:r>
            <a:r>
              <a:rPr lang="it-IT" dirty="0"/>
              <a:t>: l’arte di raccontare storie e trasmettere conoscenze.</a:t>
            </a:r>
          </a:p>
          <a:p>
            <a:r>
              <a:rPr lang="it-IT" dirty="0"/>
              <a:t>Progetti di alcune insegnanti che dalla lettura di un libro hanno valorizzato contenuti, grammatica, valori di educazione civica e incontri con autori.</a:t>
            </a:r>
          </a:p>
        </p:txBody>
      </p:sp>
    </p:spTree>
    <p:extLst>
      <p:ext uri="{BB962C8B-B14F-4D97-AF65-F5344CB8AC3E}">
        <p14:creationId xmlns:p14="http://schemas.microsoft.com/office/powerpoint/2010/main" val="403746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C180BC-2A0C-4CFD-A609-6371757D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AZIONI DA PROMUOVERE</a:t>
            </a:r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7851A972-7B0F-40E5-A74E-087CA735D2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236574"/>
              </p:ext>
            </p:extLst>
          </p:nvPr>
        </p:nvGraphicFramePr>
        <p:xfrm>
          <a:off x="677863" y="1457739"/>
          <a:ext cx="10016641" cy="390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405">
                  <a:extLst>
                    <a:ext uri="{9D8B030D-6E8A-4147-A177-3AD203B41FA5}">
                      <a16:colId xmlns:a16="http://schemas.microsoft.com/office/drawing/2014/main" val="3866862435"/>
                    </a:ext>
                  </a:extLst>
                </a:gridCol>
                <a:gridCol w="6607236">
                  <a:extLst>
                    <a:ext uri="{9D8B030D-6E8A-4147-A177-3AD203B41FA5}">
                      <a16:colId xmlns:a16="http://schemas.microsoft.com/office/drawing/2014/main" val="1925506054"/>
                    </a:ext>
                  </a:extLst>
                </a:gridCol>
              </a:tblGrid>
              <a:tr h="133912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INDIVIDUAZIONE</a:t>
                      </a:r>
                      <a:r>
                        <a:rPr lang="it-IT" baseline="0" dirty="0"/>
                        <a:t> DELLE PRIORITA’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/>
                        <a:t>(</a:t>
                      </a:r>
                      <a:r>
                        <a:rPr lang="it-IT" dirty="0" err="1"/>
                        <a:t>P.d.M</a:t>
                      </a:r>
                      <a:r>
                        <a:rPr lang="it-IT" dirty="0"/>
                        <a:t>.)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Promuovere la partecipazione</a:t>
                      </a:r>
                      <a:r>
                        <a:rPr lang="it-IT" baseline="0" dirty="0"/>
                        <a:t> a livello individuale a</a:t>
                      </a:r>
                    </a:p>
                    <a:p>
                      <a:r>
                        <a:rPr lang="it-IT" baseline="0" dirty="0"/>
                        <a:t>concorsi /competizione/certificazione inerenti lo sviluppo degli apprendimenti disciplinari.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489347"/>
                  </a:ext>
                </a:extLst>
              </a:tr>
              <a:tr h="133912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Certificazioni: riattivare il progetto internamente all’Istituto e/o partecipazione a progetti con altre scuole: scambi digitali grazie all’utilizzo della piattaforma </a:t>
                      </a:r>
                      <a:r>
                        <a:rPr lang="it-IT" dirty="0" err="1"/>
                        <a:t>Etwinning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749547"/>
                  </a:ext>
                </a:extLst>
              </a:tr>
              <a:tr h="123113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5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80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92612B0-7C6A-42C5-8219-7FE0D873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17" y="3398517"/>
            <a:ext cx="60965" cy="6096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D99ED2A-3BFF-4D17-9F2E-26F57CF6DCB9}"/>
              </a:ext>
            </a:extLst>
          </p:cNvPr>
          <p:cNvSpPr/>
          <p:nvPr/>
        </p:nvSpPr>
        <p:spPr>
          <a:xfrm>
            <a:off x="689113" y="914400"/>
            <a:ext cx="108667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 AM A TEACHER</a:t>
            </a:r>
          </a:p>
          <a:p>
            <a:r>
              <a:rPr lang="en-US" dirty="0"/>
              <a:t>What do you do?</a:t>
            </a:r>
          </a:p>
          <a:p>
            <a:r>
              <a:rPr lang="en-US" dirty="0"/>
              <a:t>I am a teacher</a:t>
            </a:r>
          </a:p>
          <a:p>
            <a:r>
              <a:rPr lang="en-US" dirty="0"/>
              <a:t>What do you teach?</a:t>
            </a:r>
          </a:p>
          <a:p>
            <a:r>
              <a:rPr lang="en-US" dirty="0"/>
              <a:t>People</a:t>
            </a:r>
          </a:p>
          <a:p>
            <a:r>
              <a:rPr lang="en-US" dirty="0"/>
              <a:t>What do you teach them?</a:t>
            </a:r>
          </a:p>
          <a:p>
            <a:r>
              <a:rPr lang="en-US" dirty="0"/>
              <a:t>English language</a:t>
            </a:r>
          </a:p>
          <a:p>
            <a:r>
              <a:rPr lang="en-US" dirty="0"/>
              <a:t>You mean grammar, verbs, nouns, pronunciation, conjunction, articles and particles, negative and interrogative......,?</a:t>
            </a:r>
          </a:p>
          <a:p>
            <a:r>
              <a:rPr lang="en-US" dirty="0"/>
              <a:t>That too</a:t>
            </a:r>
          </a:p>
          <a:p>
            <a:r>
              <a:rPr lang="en-US" dirty="0"/>
              <a:t>What do you mean "that too"?</a:t>
            </a:r>
          </a:p>
          <a:p>
            <a:r>
              <a:rPr lang="en-US" dirty="0"/>
              <a:t>Well, I also teach them how to think, feel, show them inspiration, aspiration, cooperation, participation, consolation, innovation.</a:t>
            </a:r>
          </a:p>
          <a:p>
            <a:r>
              <a:rPr lang="en-US" dirty="0"/>
              <a:t>......help them think about globalization, exploitation, confrontation, incarceration, discrimination, degradation, subjugation.</a:t>
            </a:r>
          </a:p>
          <a:p>
            <a:r>
              <a:rPr lang="en-US" dirty="0"/>
              <a:t>.......how inequality brings poverty, how intolerance bring violence, how need is denied by greed, how isms become prisons, how feeling and thinking can bring about healing.</a:t>
            </a:r>
          </a:p>
          <a:p>
            <a:r>
              <a:rPr lang="en-US" dirty="0"/>
              <a:t>Well I don’t know about that, maybe you should stick to language and forget about anguish. You can’t change the world.</a:t>
            </a:r>
          </a:p>
          <a:p>
            <a:r>
              <a:rPr lang="en-US" dirty="0"/>
              <a:t>But if I did that, I’d be a cheater, not a teacher.  										</a:t>
            </a:r>
            <a:r>
              <a:rPr lang="en-US" b="1" dirty="0"/>
              <a:t>Alan </a:t>
            </a:r>
            <a:r>
              <a:rPr lang="en-US" b="1" dirty="0" err="1"/>
              <a:t>Maley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17617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2197</TotalTime>
  <Words>951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Organico</vt:lpstr>
      <vt:lpstr>  I.C.S. GUIDO MONACO  RELAZIONE FINALE COORDINAMENTO “COMUNICAZIONE NELLE LINGUE STRANIERE” F.S. FLORA NARDONE a.s. 2021-22</vt:lpstr>
      <vt:lpstr>OBIETTIVI SETTEMBRE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azioni promosse</vt:lpstr>
      <vt:lpstr>AZIONI DA PROMUOVERE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I.C.S. GUIDO MONACO  RELAZIONE FINALE COORDINAMENTO “COMUNICAZIONE NELLE LINGUE STRANIERE” F.S. FLORA NARDONE</dc:title>
  <dc:creator>Flora Nardone</dc:creator>
  <cp:lastModifiedBy>Flora Nardone</cp:lastModifiedBy>
  <cp:revision>49</cp:revision>
  <dcterms:created xsi:type="dcterms:W3CDTF">2021-06-23T09:04:11Z</dcterms:created>
  <dcterms:modified xsi:type="dcterms:W3CDTF">2022-06-30T16:19:03Z</dcterms:modified>
</cp:coreProperties>
</file>